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2"/>
  </p:notesMasterIdLst>
  <p:sldIdLst>
    <p:sldId id="256" r:id="rId2"/>
    <p:sldId id="323" r:id="rId3"/>
    <p:sldId id="324" r:id="rId4"/>
    <p:sldId id="334" r:id="rId5"/>
    <p:sldId id="257" r:id="rId6"/>
    <p:sldId id="258" r:id="rId7"/>
    <p:sldId id="270" r:id="rId8"/>
    <p:sldId id="271" r:id="rId9"/>
    <p:sldId id="321" r:id="rId10"/>
    <p:sldId id="259" r:id="rId11"/>
    <p:sldId id="260" r:id="rId12"/>
    <p:sldId id="261" r:id="rId13"/>
    <p:sldId id="262" r:id="rId14"/>
    <p:sldId id="263" r:id="rId15"/>
    <p:sldId id="264" r:id="rId16"/>
    <p:sldId id="265" r:id="rId17"/>
    <p:sldId id="266" r:id="rId18"/>
    <p:sldId id="267" r:id="rId19"/>
    <p:sldId id="268" r:id="rId20"/>
    <p:sldId id="269" r:id="rId21"/>
    <p:sldId id="335" r:id="rId22"/>
    <p:sldId id="439" r:id="rId23"/>
    <p:sldId id="440" r:id="rId24"/>
    <p:sldId id="441" r:id="rId25"/>
    <p:sldId id="442" r:id="rId26"/>
    <p:sldId id="272" r:id="rId27"/>
    <p:sldId id="273" r:id="rId28"/>
    <p:sldId id="274" r:id="rId29"/>
    <p:sldId id="275" r:id="rId30"/>
    <p:sldId id="276" r:id="rId31"/>
    <p:sldId id="277" r:id="rId32"/>
    <p:sldId id="281" r:id="rId33"/>
    <p:sldId id="278" r:id="rId34"/>
    <p:sldId id="279" r:id="rId35"/>
    <p:sldId id="280"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19" r:id="rId57"/>
    <p:sldId id="318" r:id="rId58"/>
    <p:sldId id="302" r:id="rId59"/>
    <p:sldId id="303" r:id="rId60"/>
    <p:sldId id="304" r:id="rId61"/>
    <p:sldId id="305" r:id="rId62"/>
    <p:sldId id="306" r:id="rId63"/>
    <p:sldId id="307" r:id="rId64"/>
    <p:sldId id="308" r:id="rId65"/>
    <p:sldId id="309" r:id="rId66"/>
    <p:sldId id="310" r:id="rId67"/>
    <p:sldId id="312" r:id="rId68"/>
    <p:sldId id="313" r:id="rId69"/>
    <p:sldId id="314" r:id="rId70"/>
    <p:sldId id="315" r:id="rId71"/>
    <p:sldId id="316" r:id="rId72"/>
    <p:sldId id="317" r:id="rId73"/>
    <p:sldId id="320" r:id="rId74"/>
    <p:sldId id="325" r:id="rId75"/>
    <p:sldId id="326" r:id="rId76"/>
    <p:sldId id="327" r:id="rId77"/>
    <p:sldId id="328" r:id="rId78"/>
    <p:sldId id="329" r:id="rId79"/>
    <p:sldId id="330" r:id="rId80"/>
    <p:sldId id="331" r:id="rId81"/>
    <p:sldId id="332" r:id="rId82"/>
    <p:sldId id="333" r:id="rId83"/>
    <p:sldId id="336" r:id="rId84"/>
    <p:sldId id="345" r:id="rId85"/>
    <p:sldId id="337" r:id="rId86"/>
    <p:sldId id="338" r:id="rId87"/>
    <p:sldId id="339" r:id="rId88"/>
    <p:sldId id="340" r:id="rId89"/>
    <p:sldId id="341" r:id="rId90"/>
    <p:sldId id="342" r:id="rId91"/>
    <p:sldId id="343" r:id="rId92"/>
    <p:sldId id="344" r:id="rId93"/>
    <p:sldId id="420" r:id="rId94"/>
    <p:sldId id="346" r:id="rId95"/>
    <p:sldId id="347" r:id="rId96"/>
    <p:sldId id="322"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7" r:id="rId116"/>
    <p:sldId id="368" r:id="rId117"/>
    <p:sldId id="369" r:id="rId118"/>
    <p:sldId id="371" r:id="rId119"/>
    <p:sldId id="372" r:id="rId120"/>
    <p:sldId id="373" r:id="rId121"/>
    <p:sldId id="374" r:id="rId122"/>
    <p:sldId id="375" r:id="rId123"/>
    <p:sldId id="376" r:id="rId124"/>
    <p:sldId id="377" r:id="rId125"/>
    <p:sldId id="378" r:id="rId126"/>
    <p:sldId id="379" r:id="rId127"/>
    <p:sldId id="380" r:id="rId128"/>
    <p:sldId id="381" r:id="rId129"/>
    <p:sldId id="382" r:id="rId130"/>
    <p:sldId id="383" r:id="rId131"/>
    <p:sldId id="384" r:id="rId132"/>
    <p:sldId id="385" r:id="rId133"/>
    <p:sldId id="386" r:id="rId134"/>
    <p:sldId id="387" r:id="rId135"/>
    <p:sldId id="388" r:id="rId136"/>
    <p:sldId id="389" r:id="rId137"/>
    <p:sldId id="390" r:id="rId138"/>
    <p:sldId id="391" r:id="rId139"/>
    <p:sldId id="392" r:id="rId140"/>
    <p:sldId id="393" r:id="rId141"/>
    <p:sldId id="394" r:id="rId142"/>
    <p:sldId id="395" r:id="rId143"/>
    <p:sldId id="396" r:id="rId144"/>
    <p:sldId id="397" r:id="rId145"/>
    <p:sldId id="398" r:id="rId146"/>
    <p:sldId id="399" r:id="rId147"/>
    <p:sldId id="400" r:id="rId148"/>
    <p:sldId id="401" r:id="rId149"/>
    <p:sldId id="402" r:id="rId150"/>
    <p:sldId id="403" r:id="rId151"/>
    <p:sldId id="404" r:id="rId152"/>
    <p:sldId id="405" r:id="rId153"/>
    <p:sldId id="406" r:id="rId154"/>
    <p:sldId id="407" r:id="rId155"/>
    <p:sldId id="408" r:id="rId156"/>
    <p:sldId id="409" r:id="rId157"/>
    <p:sldId id="410" r:id="rId158"/>
    <p:sldId id="411" r:id="rId159"/>
    <p:sldId id="412" r:id="rId160"/>
    <p:sldId id="413" r:id="rId161"/>
    <p:sldId id="414" r:id="rId162"/>
    <p:sldId id="415" r:id="rId163"/>
    <p:sldId id="418" r:id="rId164"/>
    <p:sldId id="421" r:id="rId165"/>
    <p:sldId id="422" r:id="rId166"/>
    <p:sldId id="500" r:id="rId167"/>
    <p:sldId id="423" r:id="rId168"/>
    <p:sldId id="424" r:id="rId169"/>
    <p:sldId id="425" r:id="rId170"/>
    <p:sldId id="426" r:id="rId171"/>
    <p:sldId id="427" r:id="rId172"/>
    <p:sldId id="428" r:id="rId173"/>
    <p:sldId id="429" r:id="rId174"/>
    <p:sldId id="431" r:id="rId175"/>
    <p:sldId id="432" r:id="rId176"/>
    <p:sldId id="433" r:id="rId177"/>
    <p:sldId id="434" r:id="rId178"/>
    <p:sldId id="435" r:id="rId179"/>
    <p:sldId id="436" r:id="rId180"/>
    <p:sldId id="437" r:id="rId181"/>
    <p:sldId id="438" r:id="rId182"/>
    <p:sldId id="443" r:id="rId183"/>
    <p:sldId id="444" r:id="rId184"/>
    <p:sldId id="445" r:id="rId185"/>
    <p:sldId id="446" r:id="rId186"/>
    <p:sldId id="447" r:id="rId187"/>
    <p:sldId id="448" r:id="rId188"/>
    <p:sldId id="449" r:id="rId189"/>
    <p:sldId id="450" r:id="rId190"/>
    <p:sldId id="501" r:id="rId1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76" d="100"/>
          <a:sy n="76" d="100"/>
        </p:scale>
        <p:origin x="-716"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theme" Target="theme/theme1.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B6B22D-08C4-419F-A085-12343C2BBFE7}" type="datetimeFigureOut">
              <a:rPr lang="en-US" smtClean="0"/>
              <a:t>7/24/2014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91838A-8A70-4071-8AE1-075B80F25102}" type="slidenum">
              <a:rPr lang="en-US" smtClean="0"/>
              <a:t>‹#›</a:t>
            </a:fld>
            <a:endParaRPr lang="en-US"/>
          </a:p>
        </p:txBody>
      </p:sp>
    </p:spTree>
    <p:extLst>
      <p:ext uri="{BB962C8B-B14F-4D97-AF65-F5344CB8AC3E}">
        <p14:creationId xmlns:p14="http://schemas.microsoft.com/office/powerpoint/2010/main" val="2520677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91838A-8A70-4071-8AE1-075B80F25102}" type="slidenum">
              <a:rPr lang="en-US" smtClean="0"/>
              <a:t>57</a:t>
            </a:fld>
            <a:endParaRPr lang="en-US"/>
          </a:p>
        </p:txBody>
      </p:sp>
    </p:spTree>
    <p:extLst>
      <p:ext uri="{BB962C8B-B14F-4D97-AF65-F5344CB8AC3E}">
        <p14:creationId xmlns:p14="http://schemas.microsoft.com/office/powerpoint/2010/main" val="2108909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663D9CE-D019-4DA5-A2D6-78B81ECAC599}" type="datetimeFigureOut">
              <a:rPr lang="en-US" smtClean="0"/>
              <a:t>7/24/2014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CCE1F9-4079-4ADF-8E61-527B1781FF39}" type="slidenum">
              <a:rPr lang="en-US" smtClean="0"/>
              <a:t>‹#›</a:t>
            </a:fld>
            <a:endParaRPr lang="en-US"/>
          </a:p>
        </p:txBody>
      </p:sp>
    </p:spTree>
    <p:extLst>
      <p:ext uri="{BB962C8B-B14F-4D97-AF65-F5344CB8AC3E}">
        <p14:creationId xmlns:p14="http://schemas.microsoft.com/office/powerpoint/2010/main" val="1551598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63D9CE-D019-4DA5-A2D6-78B81ECAC599}" type="datetimeFigureOut">
              <a:rPr lang="en-US" smtClean="0"/>
              <a:t>7/24/2014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CCE1F9-4079-4ADF-8E61-527B1781FF39}" type="slidenum">
              <a:rPr lang="en-US" smtClean="0"/>
              <a:t>‹#›</a:t>
            </a:fld>
            <a:endParaRPr lang="en-US"/>
          </a:p>
        </p:txBody>
      </p:sp>
    </p:spTree>
    <p:extLst>
      <p:ext uri="{BB962C8B-B14F-4D97-AF65-F5344CB8AC3E}">
        <p14:creationId xmlns:p14="http://schemas.microsoft.com/office/powerpoint/2010/main" val="1586425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63D9CE-D019-4DA5-A2D6-78B81ECAC599}" type="datetimeFigureOut">
              <a:rPr lang="en-US" smtClean="0"/>
              <a:t>7/24/2014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CCE1F9-4079-4ADF-8E61-527B1781FF39}" type="slidenum">
              <a:rPr lang="en-US" smtClean="0"/>
              <a:t>‹#›</a:t>
            </a:fld>
            <a:endParaRPr lang="en-US"/>
          </a:p>
        </p:txBody>
      </p:sp>
    </p:spTree>
    <p:extLst>
      <p:ext uri="{BB962C8B-B14F-4D97-AF65-F5344CB8AC3E}">
        <p14:creationId xmlns:p14="http://schemas.microsoft.com/office/powerpoint/2010/main" val="4219740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63D9CE-D019-4DA5-A2D6-78B81ECAC599}" type="datetimeFigureOut">
              <a:rPr lang="en-US" smtClean="0"/>
              <a:t>7/24/2014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CCE1F9-4079-4ADF-8E61-527B1781FF39}" type="slidenum">
              <a:rPr lang="en-US" smtClean="0"/>
              <a:t>‹#›</a:t>
            </a:fld>
            <a:endParaRPr lang="en-US"/>
          </a:p>
        </p:txBody>
      </p:sp>
    </p:spTree>
    <p:extLst>
      <p:ext uri="{BB962C8B-B14F-4D97-AF65-F5344CB8AC3E}">
        <p14:creationId xmlns:p14="http://schemas.microsoft.com/office/powerpoint/2010/main" val="2850209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63D9CE-D019-4DA5-A2D6-78B81ECAC599}" type="datetimeFigureOut">
              <a:rPr lang="en-US" smtClean="0"/>
              <a:t>7/24/2014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CCE1F9-4079-4ADF-8E61-527B1781FF39}" type="slidenum">
              <a:rPr lang="en-US" smtClean="0"/>
              <a:t>‹#›</a:t>
            </a:fld>
            <a:endParaRPr lang="en-US"/>
          </a:p>
        </p:txBody>
      </p:sp>
    </p:spTree>
    <p:extLst>
      <p:ext uri="{BB962C8B-B14F-4D97-AF65-F5344CB8AC3E}">
        <p14:creationId xmlns:p14="http://schemas.microsoft.com/office/powerpoint/2010/main" val="1574014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663D9CE-D019-4DA5-A2D6-78B81ECAC599}" type="datetimeFigureOut">
              <a:rPr lang="en-US" smtClean="0"/>
              <a:t>7/24/2014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CCE1F9-4079-4ADF-8E61-527B1781FF39}" type="slidenum">
              <a:rPr lang="en-US" smtClean="0"/>
              <a:t>‹#›</a:t>
            </a:fld>
            <a:endParaRPr lang="en-US"/>
          </a:p>
        </p:txBody>
      </p:sp>
    </p:spTree>
    <p:extLst>
      <p:ext uri="{BB962C8B-B14F-4D97-AF65-F5344CB8AC3E}">
        <p14:creationId xmlns:p14="http://schemas.microsoft.com/office/powerpoint/2010/main" val="327533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63D9CE-D019-4DA5-A2D6-78B81ECAC599}" type="datetimeFigureOut">
              <a:rPr lang="en-US" smtClean="0"/>
              <a:t>7/24/2014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CCE1F9-4079-4ADF-8E61-527B1781FF39}" type="slidenum">
              <a:rPr lang="en-US" smtClean="0"/>
              <a:t>‹#›</a:t>
            </a:fld>
            <a:endParaRPr lang="en-US"/>
          </a:p>
        </p:txBody>
      </p:sp>
    </p:spTree>
    <p:extLst>
      <p:ext uri="{BB962C8B-B14F-4D97-AF65-F5344CB8AC3E}">
        <p14:creationId xmlns:p14="http://schemas.microsoft.com/office/powerpoint/2010/main" val="2403462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63D9CE-D019-4DA5-A2D6-78B81ECAC599}" type="datetimeFigureOut">
              <a:rPr lang="en-US" smtClean="0"/>
              <a:t>7/24/2014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CCE1F9-4079-4ADF-8E61-527B1781FF39}" type="slidenum">
              <a:rPr lang="en-US" smtClean="0"/>
              <a:t>‹#›</a:t>
            </a:fld>
            <a:endParaRPr lang="en-US"/>
          </a:p>
        </p:txBody>
      </p:sp>
    </p:spTree>
    <p:extLst>
      <p:ext uri="{BB962C8B-B14F-4D97-AF65-F5344CB8AC3E}">
        <p14:creationId xmlns:p14="http://schemas.microsoft.com/office/powerpoint/2010/main" val="1739628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63D9CE-D019-4DA5-A2D6-78B81ECAC599}" type="datetimeFigureOut">
              <a:rPr lang="en-US" smtClean="0"/>
              <a:t>7/24/2014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CCE1F9-4079-4ADF-8E61-527B1781FF39}" type="slidenum">
              <a:rPr lang="en-US" smtClean="0"/>
              <a:t>‹#›</a:t>
            </a:fld>
            <a:endParaRPr lang="en-US"/>
          </a:p>
        </p:txBody>
      </p:sp>
    </p:spTree>
    <p:extLst>
      <p:ext uri="{BB962C8B-B14F-4D97-AF65-F5344CB8AC3E}">
        <p14:creationId xmlns:p14="http://schemas.microsoft.com/office/powerpoint/2010/main" val="1127848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63D9CE-D019-4DA5-A2D6-78B81ECAC599}" type="datetimeFigureOut">
              <a:rPr lang="en-US" smtClean="0"/>
              <a:t>7/24/2014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CCE1F9-4079-4ADF-8E61-527B1781FF39}" type="slidenum">
              <a:rPr lang="en-US" smtClean="0"/>
              <a:t>‹#›</a:t>
            </a:fld>
            <a:endParaRPr lang="en-US"/>
          </a:p>
        </p:txBody>
      </p:sp>
    </p:spTree>
    <p:extLst>
      <p:ext uri="{BB962C8B-B14F-4D97-AF65-F5344CB8AC3E}">
        <p14:creationId xmlns:p14="http://schemas.microsoft.com/office/powerpoint/2010/main" val="1647146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63D9CE-D019-4DA5-A2D6-78B81ECAC599}" type="datetimeFigureOut">
              <a:rPr lang="en-US" smtClean="0"/>
              <a:t>7/24/2014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CCE1F9-4079-4ADF-8E61-527B1781FF39}" type="slidenum">
              <a:rPr lang="en-US" smtClean="0"/>
              <a:t>‹#›</a:t>
            </a:fld>
            <a:endParaRPr lang="en-US"/>
          </a:p>
        </p:txBody>
      </p:sp>
    </p:spTree>
    <p:extLst>
      <p:ext uri="{BB962C8B-B14F-4D97-AF65-F5344CB8AC3E}">
        <p14:creationId xmlns:p14="http://schemas.microsoft.com/office/powerpoint/2010/main" val="845569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3D9CE-D019-4DA5-A2D6-78B81ECAC599}" type="datetimeFigureOut">
              <a:rPr lang="en-US" smtClean="0"/>
              <a:t>7/24/2014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CE1F9-4079-4ADF-8E61-527B1781FF39}" type="slidenum">
              <a:rPr lang="en-US" smtClean="0"/>
              <a:t>‹#›</a:t>
            </a:fld>
            <a:endParaRPr lang="en-US"/>
          </a:p>
        </p:txBody>
      </p:sp>
    </p:spTree>
    <p:extLst>
      <p:ext uri="{BB962C8B-B14F-4D97-AF65-F5344CB8AC3E}">
        <p14:creationId xmlns:p14="http://schemas.microsoft.com/office/powerpoint/2010/main" val="2268064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9.xml"/></Relationships>
</file>

<file path=ppt/slides/_rels/slide123.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9.xml"/></Relationships>
</file>

<file path=ppt/slides/_rels/slide124.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9.xml"/></Relationships>
</file>

<file path=ppt/slides/_rels/slide125.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9.xml"/></Relationships>
</file>

<file path=ppt/slides/_rels/slide126.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9.xml"/></Relationships>
</file>

<file path=ppt/slides/_rels/slide127.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9.xml"/></Relationships>
</file>

<file path=ppt/slides/_rels/slide128.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9.xml"/></Relationships>
</file>

<file path=ppt/slides/_rels/slide129.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9.xml"/></Relationships>
</file>

<file path=ppt/slides/_rels/slide131.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9.xml"/></Relationships>
</file>

<file path=ppt/slides/_rels/slide132.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9.xml"/></Relationships>
</file>

<file path=ppt/slides/_rels/slide133.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9.xml"/></Relationships>
</file>

<file path=ppt/slides/_rels/slide134.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9.xml"/></Relationships>
</file>

<file path=ppt/slides/_rels/slide135.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9.xml"/></Relationships>
</file>

<file path=ppt/slides/_rels/slide136.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9.xml"/></Relationships>
</file>

<file path=ppt/slides/_rels/slide137.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9.xml"/></Relationships>
</file>

<file path=ppt/slides/_rels/slide138.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9.xml"/></Relationships>
</file>

<file path=ppt/slides/_rels/slide139.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140.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9.xml"/></Relationships>
</file>

<file path=ppt/slides/_rels/slide141.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9.xml"/></Relationships>
</file>

<file path=ppt/slides/_rels/slide142.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9.xml"/></Relationships>
</file>

<file path=ppt/slides/_rels/slide143.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9.xml"/></Relationships>
</file>

<file path=ppt/slides/_rels/slide144.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9.xml"/></Relationships>
</file>

<file path=ppt/slides/_rels/slide145.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9.xml"/></Relationships>
</file>

<file path=ppt/slides/_rels/slide146.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9.xml"/></Relationships>
</file>

<file path=ppt/slides/_rels/slide147.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9.xml"/></Relationships>
</file>

<file path=ppt/slides/_rels/slide148.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9.xml"/></Relationships>
</file>

<file path=ppt/slides/_rels/slide149.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150.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9.xml"/></Relationships>
</file>

<file path=ppt/slides/_rels/slide151.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9.xml"/></Relationships>
</file>

<file path=ppt/slides/_rels/slide152.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9.xml"/></Relationships>
</file>

<file path=ppt/slides/_rels/slide153.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9.xml"/></Relationships>
</file>

<file path=ppt/slides/_rels/slide154.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9.xml"/></Relationships>
</file>

<file path=ppt/slides/_rels/slide155.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9.xml"/></Relationships>
</file>

<file path=ppt/slides/_rels/slide156.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9.xml"/></Relationships>
</file>

<file path=ppt/slides/_rels/slide157.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9.xml"/></Relationships>
</file>

<file path=ppt/slides/_rels/slide158.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9.xml"/></Relationships>
</file>

<file path=ppt/slides/_rels/slide159.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160.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9.xml"/></Relationships>
</file>

<file path=ppt/slides/_rels/slide161.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9.xml"/></Relationships>
</file>

<file path=ppt/slides/_rels/slide162.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9.xml"/></Relationships>
</file>

<file path=ppt/slides/_rels/slide163.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9.xml"/></Relationships>
</file>

<file path=ppt/slides/_rels/slide164.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9.xml"/></Relationships>
</file>

<file path=ppt/slides/_rels/slide165.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9.xml"/></Relationships>
</file>

<file path=ppt/slides/_rels/slide166.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9.xml"/></Relationships>
</file>

<file path=ppt/slides/_rels/slide167.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9.xml"/></Relationships>
</file>

<file path=ppt/slides/_rels/slide168.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9.xml"/></Relationships>
</file>

<file path=ppt/slides/_rels/slide169.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170.xml.rels><?xml version="1.0" encoding="UTF-8" standalone="yes"?>
<Relationships xmlns="http://schemas.openxmlformats.org/package/2006/relationships"><Relationship Id="rId2" Type="http://schemas.openxmlformats.org/officeDocument/2006/relationships/image" Target="../media/image169.jpg"/><Relationship Id="rId1" Type="http://schemas.openxmlformats.org/officeDocument/2006/relationships/slideLayout" Target="../slideLayouts/slideLayout9.xml"/></Relationships>
</file>

<file path=ppt/slides/_rels/slide171.xml.rels><?xml version="1.0" encoding="UTF-8" standalone="yes"?>
<Relationships xmlns="http://schemas.openxmlformats.org/package/2006/relationships"><Relationship Id="rId2" Type="http://schemas.openxmlformats.org/officeDocument/2006/relationships/image" Target="../media/image170.jpg"/><Relationship Id="rId1" Type="http://schemas.openxmlformats.org/officeDocument/2006/relationships/slideLayout" Target="../slideLayouts/slideLayout9.xml"/></Relationships>
</file>

<file path=ppt/slides/_rels/slide172.xml.rels><?xml version="1.0" encoding="UTF-8" standalone="yes"?>
<Relationships xmlns="http://schemas.openxmlformats.org/package/2006/relationships"><Relationship Id="rId2" Type="http://schemas.openxmlformats.org/officeDocument/2006/relationships/image" Target="../media/image171.jpg"/><Relationship Id="rId1" Type="http://schemas.openxmlformats.org/officeDocument/2006/relationships/slideLayout" Target="../slideLayouts/slideLayout9.xml"/></Relationships>
</file>

<file path=ppt/slides/_rels/slide173.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9.xml"/></Relationships>
</file>

<file path=ppt/slides/_rels/slide174.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9.xml"/></Relationships>
</file>

<file path=ppt/slides/_rels/slide175.xml.rels><?xml version="1.0" encoding="UTF-8" standalone="yes"?>
<Relationships xmlns="http://schemas.openxmlformats.org/package/2006/relationships"><Relationship Id="rId2" Type="http://schemas.openxmlformats.org/officeDocument/2006/relationships/image" Target="../media/image174.jpg"/><Relationship Id="rId1" Type="http://schemas.openxmlformats.org/officeDocument/2006/relationships/slideLayout" Target="../slideLayouts/slideLayout9.xml"/></Relationships>
</file>

<file path=ppt/slides/_rels/slide176.xml.rels><?xml version="1.0" encoding="UTF-8" standalone="yes"?>
<Relationships xmlns="http://schemas.openxmlformats.org/package/2006/relationships"><Relationship Id="rId2" Type="http://schemas.openxmlformats.org/officeDocument/2006/relationships/image" Target="../media/image175.jpg"/><Relationship Id="rId1" Type="http://schemas.openxmlformats.org/officeDocument/2006/relationships/slideLayout" Target="../slideLayouts/slideLayout9.xml"/></Relationships>
</file>

<file path=ppt/slides/_rels/slide177.xml.rels><?xml version="1.0" encoding="UTF-8" standalone="yes"?>
<Relationships xmlns="http://schemas.openxmlformats.org/package/2006/relationships"><Relationship Id="rId2" Type="http://schemas.openxmlformats.org/officeDocument/2006/relationships/image" Target="../media/image176.jpg"/><Relationship Id="rId1" Type="http://schemas.openxmlformats.org/officeDocument/2006/relationships/slideLayout" Target="../slideLayouts/slideLayout9.xml"/></Relationships>
</file>

<file path=ppt/slides/_rels/slide178.xml.rels><?xml version="1.0" encoding="UTF-8" standalone="yes"?>
<Relationships xmlns="http://schemas.openxmlformats.org/package/2006/relationships"><Relationship Id="rId2" Type="http://schemas.openxmlformats.org/officeDocument/2006/relationships/image" Target="../media/image177.jpg"/><Relationship Id="rId1" Type="http://schemas.openxmlformats.org/officeDocument/2006/relationships/slideLayout" Target="../slideLayouts/slideLayout9.xml"/></Relationships>
</file>

<file path=ppt/slides/_rels/slide179.xml.rels><?xml version="1.0" encoding="UTF-8" standalone="yes"?>
<Relationships xmlns="http://schemas.openxmlformats.org/package/2006/relationships"><Relationship Id="rId2" Type="http://schemas.openxmlformats.org/officeDocument/2006/relationships/image" Target="../media/image178.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180.xml.rels><?xml version="1.0" encoding="UTF-8" standalone="yes"?>
<Relationships xmlns="http://schemas.openxmlformats.org/package/2006/relationships"><Relationship Id="rId2" Type="http://schemas.openxmlformats.org/officeDocument/2006/relationships/image" Target="../media/image179.jpg"/><Relationship Id="rId1" Type="http://schemas.openxmlformats.org/officeDocument/2006/relationships/slideLayout" Target="../slideLayouts/slideLayout9.xml"/></Relationships>
</file>

<file path=ppt/slides/_rels/slide181.xml.rels><?xml version="1.0" encoding="UTF-8" standalone="yes"?>
<Relationships xmlns="http://schemas.openxmlformats.org/package/2006/relationships"><Relationship Id="rId2" Type="http://schemas.openxmlformats.org/officeDocument/2006/relationships/image" Target="../media/image180.jpg"/><Relationship Id="rId1" Type="http://schemas.openxmlformats.org/officeDocument/2006/relationships/slideLayout" Target="../slideLayouts/slideLayout9.xml"/></Relationships>
</file>

<file path=ppt/slides/_rels/slide182.xml.rels><?xml version="1.0" encoding="UTF-8" standalone="yes"?>
<Relationships xmlns="http://schemas.openxmlformats.org/package/2006/relationships"><Relationship Id="rId2" Type="http://schemas.openxmlformats.org/officeDocument/2006/relationships/image" Target="../media/image181.jpg"/><Relationship Id="rId1" Type="http://schemas.openxmlformats.org/officeDocument/2006/relationships/slideLayout" Target="../slideLayouts/slideLayout9.xml"/></Relationships>
</file>

<file path=ppt/slides/_rels/slide183.xml.rels><?xml version="1.0" encoding="UTF-8" standalone="yes"?>
<Relationships xmlns="http://schemas.openxmlformats.org/package/2006/relationships"><Relationship Id="rId2" Type="http://schemas.openxmlformats.org/officeDocument/2006/relationships/image" Target="../media/image182.jpg"/><Relationship Id="rId1" Type="http://schemas.openxmlformats.org/officeDocument/2006/relationships/slideLayout" Target="../slideLayouts/slideLayout9.xml"/></Relationships>
</file>

<file path=ppt/slides/_rels/slide184.xml.rels><?xml version="1.0" encoding="UTF-8" standalone="yes"?>
<Relationships xmlns="http://schemas.openxmlformats.org/package/2006/relationships"><Relationship Id="rId2" Type="http://schemas.openxmlformats.org/officeDocument/2006/relationships/image" Target="../media/image183.jpg"/><Relationship Id="rId1" Type="http://schemas.openxmlformats.org/officeDocument/2006/relationships/slideLayout" Target="../slideLayouts/slideLayout9.xml"/></Relationships>
</file>

<file path=ppt/slides/_rels/slide185.xml.rels><?xml version="1.0" encoding="UTF-8" standalone="yes"?>
<Relationships xmlns="http://schemas.openxmlformats.org/package/2006/relationships"><Relationship Id="rId2" Type="http://schemas.openxmlformats.org/officeDocument/2006/relationships/image" Target="../media/image184.jpg"/><Relationship Id="rId1" Type="http://schemas.openxmlformats.org/officeDocument/2006/relationships/slideLayout" Target="../slideLayouts/slideLayout9.xml"/></Relationships>
</file>

<file path=ppt/slides/_rels/slide186.xml.rels><?xml version="1.0" encoding="UTF-8" standalone="yes"?>
<Relationships xmlns="http://schemas.openxmlformats.org/package/2006/relationships"><Relationship Id="rId2" Type="http://schemas.openxmlformats.org/officeDocument/2006/relationships/image" Target="../media/image185.jpg"/><Relationship Id="rId1" Type="http://schemas.openxmlformats.org/officeDocument/2006/relationships/slideLayout" Target="../slideLayouts/slideLayout9.xml"/></Relationships>
</file>

<file path=ppt/slides/_rels/slide187.xml.rels><?xml version="1.0" encoding="UTF-8" standalone="yes"?>
<Relationships xmlns="http://schemas.openxmlformats.org/package/2006/relationships"><Relationship Id="rId2" Type="http://schemas.openxmlformats.org/officeDocument/2006/relationships/image" Target="../media/image186.jpg"/><Relationship Id="rId1" Type="http://schemas.openxmlformats.org/officeDocument/2006/relationships/slideLayout" Target="../slideLayouts/slideLayout9.xml"/></Relationships>
</file>

<file path=ppt/slides/_rels/slide188.xml.rels><?xml version="1.0" encoding="UTF-8" standalone="yes"?>
<Relationships xmlns="http://schemas.openxmlformats.org/package/2006/relationships"><Relationship Id="rId2" Type="http://schemas.openxmlformats.org/officeDocument/2006/relationships/image" Target="../media/image187.jpg"/><Relationship Id="rId1" Type="http://schemas.openxmlformats.org/officeDocument/2006/relationships/slideLayout" Target="../slideLayouts/slideLayout9.xml"/></Relationships>
</file>

<file path=ppt/slides/_rels/slide189.xml.rels><?xml version="1.0" encoding="UTF-8" standalone="yes"?>
<Relationships xmlns="http://schemas.openxmlformats.org/package/2006/relationships"><Relationship Id="rId2" Type="http://schemas.openxmlformats.org/officeDocument/2006/relationships/image" Target="../media/image188.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AB JEWELL HMI</a:t>
            </a:r>
            <a:br>
              <a:rPr lang="en-US" dirty="0" smtClean="0"/>
            </a:br>
            <a:r>
              <a:rPr lang="en-US" sz="2400" dirty="0" smtClean="0"/>
              <a:t>currently</a:t>
            </a:r>
            <a:endParaRPr lang="en-US" sz="2400" dirty="0"/>
          </a:p>
        </p:txBody>
      </p:sp>
      <p:sp>
        <p:nvSpPr>
          <p:cNvPr id="3" name="Subtitle 2"/>
          <p:cNvSpPr>
            <a:spLocks noGrp="1"/>
          </p:cNvSpPr>
          <p:nvPr>
            <p:ph type="subTitle" idx="1"/>
          </p:nvPr>
        </p:nvSpPr>
        <p:spPr/>
        <p:txBody>
          <a:bodyPr/>
          <a:lstStyle/>
          <a:p>
            <a:r>
              <a:rPr lang="en-US" dirty="0" smtClean="0"/>
              <a:t>Tulsa AB Jewell Water Treatment Facility HMI as of 6-2014</a:t>
            </a:r>
          </a:p>
          <a:p>
            <a:r>
              <a:rPr lang="en-US" sz="2400" dirty="0" smtClean="0"/>
              <a:t>By Scott Graham</a:t>
            </a:r>
            <a:endParaRPr lang="en-US" sz="2400" dirty="0"/>
          </a:p>
        </p:txBody>
      </p:sp>
    </p:spTree>
    <p:extLst>
      <p:ext uri="{BB962C8B-B14F-4D97-AF65-F5344CB8AC3E}">
        <p14:creationId xmlns:p14="http://schemas.microsoft.com/office/powerpoint/2010/main" val="30204288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CLARIFIER 1</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10500045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4</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47286108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6</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41429209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6</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07145009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8</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05858307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9</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85156221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10</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76805031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11</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3074764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12</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407733281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13</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62399385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14</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328449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CLARIFIER 2</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66110497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15</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86310724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16</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2788472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17</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56673607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18</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77820581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19</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40872193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20</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53923678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21</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69663880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22</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44589832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23</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74292159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24</a:t>
            </a:r>
            <a:endParaRPr lang="en-US" dirty="0"/>
          </a:p>
        </p:txBody>
      </p:sp>
      <p:sp>
        <p:nvSpPr>
          <p:cNvPr id="4" name="Text Placeholder 3"/>
          <p:cNvSpPr>
            <a:spLocks noGrp="1"/>
          </p:cNvSpPr>
          <p:nvPr>
            <p:ph type="body" sz="half" idx="2"/>
          </p:nvPr>
        </p:nvSpPr>
        <p:spPr/>
        <p:txBody>
          <a:bodyPr/>
          <a:lstStyle/>
          <a:p>
            <a:endParaRPr lang="en-US"/>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9350311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CLARIFIER 3</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25705558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25</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2017279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26</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87080498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27</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38738957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28</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95830024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29</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84751869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30</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46883036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31</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50531764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32</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95259520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33</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412714131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34</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4695969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CLARIFIER 4</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6309388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35</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68767439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36</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427670627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37</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41077319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38</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404423221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39</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54804950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40</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42107315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41</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72111792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42</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88149208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43</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49462608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44</a:t>
            </a:r>
            <a:endParaRPr lang="en-US" dirty="0"/>
          </a:p>
        </p:txBody>
      </p:sp>
      <p:sp>
        <p:nvSpPr>
          <p:cNvPr id="4" name="Text Placeholder 3"/>
          <p:cNvSpPr>
            <a:spLocks noGrp="1"/>
          </p:cNvSpPr>
          <p:nvPr>
            <p:ph type="body" sz="half" idx="2"/>
          </p:nvPr>
        </p:nvSpPr>
        <p:spPr/>
        <p:txBody>
          <a:bodyPr/>
          <a:lstStyle/>
          <a:p>
            <a:endParaRPr lang="en-US"/>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7131164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RECARB BASIN</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11183198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46</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71072949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47</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41704389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48</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76202652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49</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85616655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50</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47892512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51</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16647118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52</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35179852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53</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18013876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54</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99706207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55</a:t>
            </a:r>
            <a:endParaRPr lang="en-US" dirty="0"/>
          </a:p>
        </p:txBody>
      </p:sp>
      <p:sp>
        <p:nvSpPr>
          <p:cNvPr id="4" name="Text Placeholder 3"/>
          <p:cNvSpPr>
            <a:spLocks noGrp="1"/>
          </p:cNvSpPr>
          <p:nvPr>
            <p:ph type="body" sz="half" idx="2"/>
          </p:nvPr>
        </p:nvSpPr>
        <p:spPr/>
        <p:txBody>
          <a:bodyPr/>
          <a:lstStyle/>
          <a:p>
            <a:endParaRPr lang="en-US"/>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6903757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SLUDGE PUMP STATION 1</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496948155"/>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56</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4676103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57</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65476638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58</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926504525"/>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59</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788809964"/>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60</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559961152"/>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61</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978586802"/>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62</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4010166984"/>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63</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852597310"/>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64</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1037233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65</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0406429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SLUDGE PUMP STATION 2</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54411742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66</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36324515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67</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956964282"/>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68</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97187547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69</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350944348"/>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RETRIEVAL FOR MANAGEMENT</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r>
              <a:rPr lang="en-US" dirty="0" smtClean="0"/>
              <a:t>Not generally used by operations, but could / should be.</a:t>
            </a:r>
            <a:endParaRPr lang="en-US" dirty="0"/>
          </a:p>
        </p:txBody>
      </p:sp>
    </p:spTree>
    <p:extLst>
      <p:ext uri="{BB962C8B-B14F-4D97-AF65-F5344CB8AC3E}">
        <p14:creationId xmlns:p14="http://schemas.microsoft.com/office/powerpoint/2010/main" val="2659634689"/>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HIGH SERVICE PUMP CONTROL OPERATION POP-UP</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70144394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Rough drawing of existing Fiber network in plant</a:t>
            </a:r>
            <a:endParaRPr lang="en-US" dirty="0"/>
          </a:p>
        </p:txBody>
      </p:sp>
      <p:sp>
        <p:nvSpPr>
          <p:cNvPr id="4" name="Text Placeholder 3"/>
          <p:cNvSpPr>
            <a:spLocks noGrp="1"/>
          </p:cNvSpPr>
          <p:nvPr>
            <p:ph type="body" sz="half" idx="2"/>
          </p:nvPr>
        </p:nvSpPr>
        <p:spPr/>
        <p:txBody>
          <a:bodyPr/>
          <a:lstStyle/>
          <a:p>
            <a:r>
              <a:rPr lang="en-US" dirty="0" smtClean="0"/>
              <a:t>The remaining slides are of typical pop-ups used in the AB Jewell SCADA HMI.</a:t>
            </a:r>
            <a:endParaRPr lang="en-US" dirty="0"/>
          </a:p>
        </p:txBody>
      </p:sp>
      <p:pic>
        <p:nvPicPr>
          <p:cNvPr id="9" name="Picture Placeholder 8"/>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184972395"/>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PUMP START STOP ONLY POP-UP</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27003649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TANK SELECTION POP-UP</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699081319"/>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TYPICAL FEED PUMP START/STOP WITH LEAD &amp; PID OPTIONS</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3450725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FILTER OVERVIEW</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841603444"/>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TYPICAL FEED PUMP POP-UP WITH STANDBY AND PID WINDOW OPTIONS</a:t>
            </a:r>
            <a:endParaRPr lang="en-US" dirty="0"/>
          </a:p>
        </p:txBody>
      </p:sp>
      <p:sp>
        <p:nvSpPr>
          <p:cNvPr id="4" name="Text Placeholder 3"/>
          <p:cNvSpPr>
            <a:spLocks noGrp="1"/>
          </p:cNvSpPr>
          <p:nvPr>
            <p:ph type="body" sz="half" idx="2"/>
          </p:nvPr>
        </p:nvSpPr>
        <p:spPr/>
        <p:txBody>
          <a:bodyPr/>
          <a:lstStyle/>
          <a:p>
            <a:endParaRPr lang="en-US"/>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06927746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TYPICAL OPERATOR SELECTION POP-UP DISPLAY</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862029910"/>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TYPICAL PID DISPLAY POP-UP WITH SET POINT AND AUTO/MANUAL INPUT OPTIONS</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983938154"/>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TYPICAL PUMP START/STOP WITH AUTO/MANUAL OPTIONS</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659479568"/>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FEED PUMP POP-UP WITH SPEED OPTION</a:t>
            </a:r>
            <a:endParaRPr lang="en-US" dirty="0"/>
          </a:p>
        </p:txBody>
      </p:sp>
      <p:sp>
        <p:nvSpPr>
          <p:cNvPr id="4" name="Text Placeholder 3"/>
          <p:cNvSpPr>
            <a:spLocks noGrp="1"/>
          </p:cNvSpPr>
          <p:nvPr>
            <p:ph type="body" sz="half" idx="2"/>
          </p:nvPr>
        </p:nvSpPr>
        <p:spPr/>
        <p:txBody>
          <a:bodyPr/>
          <a:lstStyle/>
          <a:p>
            <a:endParaRPr lang="en-US"/>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983958213"/>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OPEN/CLOSE CONTROL FOR VALVES</a:t>
            </a:r>
            <a:endParaRPr lang="en-US" dirty="0"/>
          </a:p>
        </p:txBody>
      </p:sp>
      <p:sp>
        <p:nvSpPr>
          <p:cNvPr id="4" name="Text Placeholder 3"/>
          <p:cNvSpPr>
            <a:spLocks noGrp="1"/>
          </p:cNvSpPr>
          <p:nvPr>
            <p:ph type="body" sz="half" idx="2"/>
          </p:nvPr>
        </p:nvSpPr>
        <p:spPr/>
        <p:txBody>
          <a:bodyPr/>
          <a:lstStyle/>
          <a:p>
            <a:endParaRPr lang="en-US"/>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84418808"/>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TYPICAL VALVE OPEN/CLOSE POP-UP WITH AUTO/MANUAL OPTIONS</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759308176"/>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TYPICAL POP-UP WITH OPERATOR LEAD CONTROL OPTION</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177407402"/>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LEAD SELECTION POP-UP</a:t>
            </a:r>
            <a:endParaRPr lang="en-US" dirty="0"/>
          </a:p>
        </p:txBody>
      </p:sp>
      <p:sp>
        <p:nvSpPr>
          <p:cNvPr id="4" name="Text Placeholder 3"/>
          <p:cNvSpPr>
            <a:spLocks noGrp="1"/>
          </p:cNvSpPr>
          <p:nvPr>
            <p:ph type="body" sz="half" idx="2"/>
          </p:nvPr>
        </p:nvSpPr>
        <p:spPr/>
        <p:txBody>
          <a:bodyPr/>
          <a:lstStyle/>
          <a:p>
            <a:endParaRPr lang="en-US"/>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129558388"/>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TYPICAL PID POP-UP WITH AUTO/MANUAL OPTION AND SET POINT INPUT</a:t>
            </a:r>
            <a:endParaRPr lang="en-US" dirty="0"/>
          </a:p>
        </p:txBody>
      </p:sp>
      <p:sp>
        <p:nvSpPr>
          <p:cNvPr id="4" name="Text Placeholder 3"/>
          <p:cNvSpPr>
            <a:spLocks noGrp="1"/>
          </p:cNvSpPr>
          <p:nvPr>
            <p:ph type="body" sz="half" idx="2"/>
          </p:nvPr>
        </p:nvSpPr>
        <p:spPr/>
        <p:txBody>
          <a:bodyPr/>
          <a:lstStyle/>
          <a:p>
            <a:endParaRPr lang="en-US"/>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7224567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CLEARWELL</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996969639"/>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CHLORINE DIOXIDE EMERGENCY SHUTDOWN POP-UP</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074953687"/>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RAW WATER PUMPING SCHEME OPERATION POP-UP</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970146927"/>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AMMONIA STORAGE INJECTOR OPERATION POP-UP</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573099863"/>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RAW WATER PUMP OPERTIONS POP-UP</a:t>
            </a:r>
            <a:endParaRPr lang="en-US" dirty="0"/>
          </a:p>
        </p:txBody>
      </p:sp>
      <p:sp>
        <p:nvSpPr>
          <p:cNvPr id="4" name="Text Placeholder 3"/>
          <p:cNvSpPr>
            <a:spLocks noGrp="1"/>
          </p:cNvSpPr>
          <p:nvPr>
            <p:ph type="body" sz="half" idx="2"/>
          </p:nvPr>
        </p:nvSpPr>
        <p:spPr/>
        <p:txBody>
          <a:bodyPr/>
          <a:lstStyle/>
          <a:p>
            <a:endParaRPr lang="en-US"/>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676994250"/>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RAW WATER LEAD SELECT POP-UP</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855495199"/>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RAW WATER JUNCTION CHAMBER VALVE OPERATIONS</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718628379"/>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TYPICAL CLARIFIER INPUT VALVE CONTROL POP-UP WITH SHARED/FIXED AND AUTO/MANUAL OPTIONS</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988321612"/>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CLARIFIER INPUT PID CONTROLS</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565555675"/>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MIXER START/STOP POPUP</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217954816"/>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SLUDGE PUMP STATION VALVE OPEN/CLOSE WITH AUTO/MANUAL OPTION AND ACCESS TO PUMPING SEQUENCE SCREEN</a:t>
            </a:r>
            <a:endParaRPr lang="en-US" dirty="0"/>
          </a:p>
        </p:txBody>
      </p:sp>
      <p:sp>
        <p:nvSpPr>
          <p:cNvPr id="4" name="Text Placeholder 3"/>
          <p:cNvSpPr>
            <a:spLocks noGrp="1"/>
          </p:cNvSpPr>
          <p:nvPr>
            <p:ph type="body" sz="half" idx="2"/>
          </p:nvPr>
        </p:nvSpPr>
        <p:spPr/>
        <p:txBody>
          <a:bodyPr/>
          <a:lstStyle/>
          <a:p>
            <a:endParaRPr lang="en-US"/>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3679431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SERVICE (original)</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199046758"/>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End of slide show</a:t>
            </a:r>
            <a:endParaRPr lang="en-US" dirty="0"/>
          </a:p>
        </p:txBody>
      </p:sp>
      <p:sp>
        <p:nvSpPr>
          <p:cNvPr id="3" name="Text Placeholder 2"/>
          <p:cNvSpPr>
            <a:spLocks noGrp="1"/>
          </p:cNvSpPr>
          <p:nvPr>
            <p:ph type="body" idx="1"/>
          </p:nvPr>
        </p:nvSpPr>
        <p:spPr>
          <a:xfrm>
            <a:off x="609600" y="533400"/>
            <a:ext cx="7885113" cy="3873501"/>
          </a:xfrm>
        </p:spPr>
        <p:txBody>
          <a:bodyPr>
            <a:normAutofit fontScale="85000" lnSpcReduction="20000"/>
          </a:bodyPr>
          <a:lstStyle/>
          <a:p>
            <a:r>
              <a:rPr lang="en-US" b="1" dirty="0" smtClean="0"/>
              <a:t>Keyboard Operations:</a:t>
            </a:r>
          </a:p>
          <a:p>
            <a:r>
              <a:rPr lang="en-US" b="1" dirty="0" smtClean="0"/>
              <a:t>ESC – Back to the Menu where the screen can be called from.</a:t>
            </a:r>
          </a:p>
          <a:p>
            <a:r>
              <a:rPr lang="en-US" b="1" dirty="0" smtClean="0"/>
              <a:t>TAB – Back to the previous screen – 15 previous screens are remembered.</a:t>
            </a:r>
          </a:p>
          <a:p>
            <a:r>
              <a:rPr lang="en-US" b="1" dirty="0" smtClean="0"/>
              <a:t>INSERT – Opens the Alarm Summary Screen</a:t>
            </a:r>
          </a:p>
          <a:p>
            <a:r>
              <a:rPr lang="en-US" b="1" dirty="0" smtClean="0"/>
              <a:t>DELETE – Acknowledges the most current alarm.</a:t>
            </a:r>
          </a:p>
          <a:p>
            <a:r>
              <a:rPr lang="en-US" b="1" dirty="0" smtClean="0"/>
              <a:t>PAGE UP – Cycles through a group of Windows from the existing window.</a:t>
            </a:r>
          </a:p>
          <a:p>
            <a:r>
              <a:rPr lang="en-US" b="1" dirty="0" smtClean="0"/>
              <a:t>PAGE DOWN – Cycles though the group of Windows in opposite direction.</a:t>
            </a:r>
          </a:p>
          <a:p>
            <a:r>
              <a:rPr lang="en-US" b="1" dirty="0" smtClean="0"/>
              <a:t>HOME – Opens the Plant Overview Screen.</a:t>
            </a:r>
          </a:p>
          <a:p>
            <a:r>
              <a:rPr lang="en-US" b="1" dirty="0" smtClean="0"/>
              <a:t>END – Opens the second Plant Overview Screen.</a:t>
            </a:r>
          </a:p>
          <a:p>
            <a:r>
              <a:rPr lang="en-US" b="1" dirty="0" err="1" smtClean="0"/>
              <a:t>Cntrl</a:t>
            </a:r>
            <a:r>
              <a:rPr lang="en-US" b="1" dirty="0" smtClean="0"/>
              <a:t> + (letter) – Opens selected Menu Screen.  </a:t>
            </a:r>
            <a:r>
              <a:rPr lang="en-US" b="1" dirty="0" err="1" smtClean="0"/>
              <a:t>Ie</a:t>
            </a:r>
            <a:r>
              <a:rPr lang="en-US" b="1" dirty="0" smtClean="0"/>
              <a:t>. – </a:t>
            </a:r>
            <a:r>
              <a:rPr lang="en-US" b="1" dirty="0" err="1" smtClean="0"/>
              <a:t>Cntrl</a:t>
            </a:r>
            <a:r>
              <a:rPr lang="en-US" b="1" dirty="0" smtClean="0"/>
              <a:t> + C opens the Chemical Menu.  </a:t>
            </a:r>
            <a:r>
              <a:rPr lang="en-US" b="1" dirty="0" err="1" smtClean="0"/>
              <a:t>Cntrl</a:t>
            </a:r>
            <a:r>
              <a:rPr lang="en-US" b="1" dirty="0" smtClean="0"/>
              <a:t> + A opens the Alarm Summary Screen.</a:t>
            </a:r>
          </a:p>
          <a:p>
            <a:r>
              <a:rPr lang="en-US" b="1" dirty="0" smtClean="0"/>
              <a:t>F1 – F12 can open windows listed in Bottom Menu bar when on any given screen.  Sometimes the Shift key has to be pushed in addition to the ‘F’ key.  Indicated on the screen displayed.</a:t>
            </a:r>
          </a:p>
          <a:p>
            <a:endParaRPr lang="en-US" dirty="0"/>
          </a:p>
        </p:txBody>
      </p:sp>
    </p:spTree>
    <p:extLst>
      <p:ext uri="{BB962C8B-B14F-4D97-AF65-F5344CB8AC3E}">
        <p14:creationId xmlns:p14="http://schemas.microsoft.com/office/powerpoint/2010/main" val="31338074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PLANT OVERVIEW PHYSICAL LOCATION</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3892324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CHEMICAL INJECTION MANHOLES</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5618185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 VOLTAGE &amp; WATTAGE</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4844022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SLUDGE PRESS OPERATIONS MAIN MENU</a:t>
            </a:r>
            <a:endParaRPr lang="en-US" dirty="0"/>
          </a:p>
        </p:txBody>
      </p:sp>
      <p:sp>
        <p:nvSpPr>
          <p:cNvPr id="4" name="Text Placeholder 3"/>
          <p:cNvSpPr>
            <a:spLocks noGrp="1"/>
          </p:cNvSpPr>
          <p:nvPr>
            <p:ph type="body" sz="half" idx="2"/>
          </p:nvPr>
        </p:nvSpPr>
        <p:spPr/>
        <p:txBody>
          <a:bodyPr/>
          <a:lstStyle/>
          <a:p>
            <a:endParaRPr lang="en-US"/>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2057157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SLUDGE THICKENERS</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0318881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SLUDGE BELT FITER PRESS PUMPS</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5416232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SLUDGE BELT FILTER PRESS</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4274234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SLUDGE POLYMER SYSTEM</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8416788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SLUDGE POLYMER MIXING LP/POA</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2640768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SLUDGE POLYMER MIXING LP/POC</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42275823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SLUDGE LP/POC/POLYMER FEED</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6429211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PLANT OVERVIEW BY PROCESS</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4537121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SLUDGE POLYMER BATCH CONTROLS</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6463117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SLUDGE PUMP STATION OPERATOR CONTROLS</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033637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CHEMICAL MAIN MENU</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573779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CHEMICAL CONCENTRATIONS</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4319629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CHEMICAL PUMP EQUIPMENT CAPACITY</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7416603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CHEMICAL PUMP STROKE SETTINGS</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4684314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POWDERED ACTIVATED CARBON</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3172430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SULFURIC ACID</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7106368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FLORIDE</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8838880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ACH STORAGE</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4537906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DISPLAY MENU</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3420657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ACH DAY TANKS AND FEED PUMPS</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5235150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CATIONIC POLYMER STORAGE</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2142581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CATIONIC POLYMER DAY TANKS AND FEED PUMPS</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4952729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ANIONIC/NONIONIC POLYMER DAY TANKS AND FEED PUMPS</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2645325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SODIUM CARBONATE 1</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5639582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SODIUM CARBONATE 2</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0875417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SODIUM HYDROXIDE AND CHLORITE</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527498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CHLORINE STORAGE</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9703915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CHLORINE FEED</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4206772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CHLORINE SCRUBBER</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6416828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OPERATIONAL MENU</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7300750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POTASSIUM PERMANGANATE FEED 1</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751619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POTASSIUM PERMANGANATE FEED 2</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5249527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CHLORINE DIOXIDE 1</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2053761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CHLORINE DIOXIDE 2</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41537532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AMMONIA STORAGE &amp; FEED INJECTORS</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7207364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AMMONIA INJECTION @ HIGH SERVICE PUMP STATION</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427669362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FILTER MENU</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0759222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FILTER SETPOINT INPUT SCREEN</a:t>
            </a:r>
            <a:endParaRPr lang="en-US" dirty="0"/>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69973735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FILTER 1</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405891455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FILTER 2</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1988651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Raw Water</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258276520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FILTER 3</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48090980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FILTER 4</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17620607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FILTER 5</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66914584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FILTER 6</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05334274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FILTER 7</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50220886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FILTER 8</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98881620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FILTER 9</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61963678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FILTER 10</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57403979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FILTER 11</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23625954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FILTER 12</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0566871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CLARIFIER LOOK-UP TABLE</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26454129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 SCOUR SYSTEM</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407445885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FILTER WASHWATER TOWERS AND PUMPS</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85205309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FILTER RECOVERED WATER PUMP STATION</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89637509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OPERATIONS MENU</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95301708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STATUS REPORT PAGE 1</a:t>
            </a:r>
            <a:endParaRPr lang="en-US" dirty="0"/>
          </a:p>
        </p:txBody>
      </p:sp>
      <p:sp>
        <p:nvSpPr>
          <p:cNvPr id="4" name="Text Placeholder 3"/>
          <p:cNvSpPr>
            <a:spLocks noGrp="1"/>
          </p:cNvSpPr>
          <p:nvPr>
            <p:ph type="body" sz="half" idx="2"/>
          </p:nvPr>
        </p:nvSpPr>
        <p:spPr/>
        <p:txBody>
          <a:bodyPr/>
          <a:lstStyle/>
          <a:p>
            <a:endParaRPr lang="en-US"/>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38912553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724400"/>
            <a:ext cx="5486400" cy="566738"/>
          </a:xfrm>
        </p:spPr>
        <p:txBody>
          <a:bodyPr/>
          <a:lstStyle/>
          <a:p>
            <a:r>
              <a:rPr lang="en-US" dirty="0" smtClean="0"/>
              <a:t>PROCESS STATUS REPORT PAGE 2</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58819099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STATUS REPORT PAGE 3</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91990097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STATUS REPORT PAGE 4</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427680920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STATUS REPORT PAGE 5</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44514743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STATUS REPORT PAGE 6</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9029258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FLOW SETPOINT INPUT</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99968287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STATUS REPORT PAGE 7</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91802129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STATUS REPORT PAGE 8</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25024066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STATUS REPORT PAGE 9</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50715158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PLC INFORATION MENU</a:t>
            </a:r>
            <a:endParaRPr lang="en-US" dirty="0"/>
          </a:p>
        </p:txBody>
      </p:sp>
      <p:sp>
        <p:nvSpPr>
          <p:cNvPr id="4" name="Text Placeholder 3"/>
          <p:cNvSpPr>
            <a:spLocks noGrp="1"/>
          </p:cNvSpPr>
          <p:nvPr>
            <p:ph type="body" sz="half" idx="2"/>
          </p:nvPr>
        </p:nvSpPr>
        <p:spPr/>
        <p:txBody>
          <a:bodyPr/>
          <a:lstStyle/>
          <a:p>
            <a:endParaRPr lang="en-US"/>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49771214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PLC HEART-BEAT DIAGNOSTIC DISPLAY</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62208562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FK1000 PLC</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98986176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FK2000 PLC</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78367646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FK3000 PLC</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29579316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FK4000 PLC</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62984330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FK7000 PLC</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42583049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CLARIFIER MENU</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410353034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FK8000 PLC</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99180854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FK9000 PLC</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36189825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FK10000 PLC</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52274272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ALARM POP-UP DISPLAY OF CURRENT ALARMS</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68344723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ALARM SUMMARY DISPLAY</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18958487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ALARM HISTORY DISPLAY</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513404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TRENDS MENU</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9489815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1</a:t>
            </a:r>
            <a:endParaRPr lang="en-US" dirty="0"/>
          </a:p>
        </p:txBody>
      </p:sp>
      <p:sp>
        <p:nvSpPr>
          <p:cNvPr id="4" name="Text Placeholder 3"/>
          <p:cNvSpPr>
            <a:spLocks noGrp="1"/>
          </p:cNvSpPr>
          <p:nvPr>
            <p:ph type="body" sz="half" idx="2"/>
          </p:nvPr>
        </p:nvSpPr>
        <p:spPr/>
        <p:txBody>
          <a:bodyPr/>
          <a:lstStyle/>
          <a:p>
            <a:endParaRPr lang="en-US"/>
          </a:p>
        </p:txBody>
      </p:sp>
      <p:pic>
        <p:nvPicPr>
          <p:cNvPr id="9" name="Picture Placeholder 8"/>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84889643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2</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09592716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3</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8313752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TotalTime>
  <Words>828</Words>
  <Application>Microsoft Office PowerPoint</Application>
  <PresentationFormat>On-screen Show (4:3)</PresentationFormat>
  <Paragraphs>206</Paragraphs>
  <Slides>190</Slides>
  <Notes>1</Notes>
  <HiddenSlides>0</HiddenSlides>
  <MMClips>0</MMClips>
  <ScaleCrop>false</ScaleCrop>
  <HeadingPairs>
    <vt:vector size="4" baseType="variant">
      <vt:variant>
        <vt:lpstr>Theme</vt:lpstr>
      </vt:variant>
      <vt:variant>
        <vt:i4>1</vt:i4>
      </vt:variant>
      <vt:variant>
        <vt:lpstr>Slide Titles</vt:lpstr>
      </vt:variant>
      <vt:variant>
        <vt:i4>190</vt:i4>
      </vt:variant>
    </vt:vector>
  </HeadingPairs>
  <TitlesOfParts>
    <vt:vector size="191" baseType="lpstr">
      <vt:lpstr>Office Theme</vt:lpstr>
      <vt:lpstr>AB JEWELL HMI currently</vt:lpstr>
      <vt:lpstr>PLANT OVERVIEW PHYSICAL LOCATION</vt:lpstr>
      <vt:lpstr>PLANT OVERVIEW BY PROCESS</vt:lpstr>
      <vt:lpstr>DISPLAY MENU</vt:lpstr>
      <vt:lpstr>MAIN OPERATIONAL MENU</vt:lpstr>
      <vt:lpstr>Raw Water</vt:lpstr>
      <vt:lpstr>CLARIFIER LOOK-UP TABLE</vt:lpstr>
      <vt:lpstr>FLOW SETPOINT INPUT</vt:lpstr>
      <vt:lpstr>CLARIFIER MENU</vt:lpstr>
      <vt:lpstr>CLARIFIER 1</vt:lpstr>
      <vt:lpstr>CLARIFIER 2</vt:lpstr>
      <vt:lpstr>CLARIFIER 3</vt:lpstr>
      <vt:lpstr>CLARIFIER 4</vt:lpstr>
      <vt:lpstr>RECARB BASIN</vt:lpstr>
      <vt:lpstr>SLUDGE PUMP STATION 1</vt:lpstr>
      <vt:lpstr>SLUDGE PUMP STATION 2</vt:lpstr>
      <vt:lpstr>FILTER OVERVIEW</vt:lpstr>
      <vt:lpstr>CLEARWELL</vt:lpstr>
      <vt:lpstr>HIGH SERVICE (original)</vt:lpstr>
      <vt:lpstr>CHEMICAL INJECTION MANHOLES</vt:lpstr>
      <vt:lpstr>ELECTRIC VOLTAGE &amp; WATTAGE</vt:lpstr>
      <vt:lpstr>SLUDGE PRESS OPERATIONS MAIN MENU</vt:lpstr>
      <vt:lpstr>SLUDGE THICKENERS</vt:lpstr>
      <vt:lpstr>SLUDGE BELT FITER PRESS PUMPS</vt:lpstr>
      <vt:lpstr>SLUDGE BELT FILTER PRESS</vt:lpstr>
      <vt:lpstr>SLUDGE POLYMER SYSTEM</vt:lpstr>
      <vt:lpstr>SLUDGE POLYMER MIXING LP/POA</vt:lpstr>
      <vt:lpstr>SLUDGE POLYMER MIXING LP/POC</vt:lpstr>
      <vt:lpstr>SLUDGE LP/POC/POLYMER FEED</vt:lpstr>
      <vt:lpstr>SLUDGE POLYMER BATCH CONTROLS</vt:lpstr>
      <vt:lpstr>SLUDGE PUMP STATION OPERATOR CONTROLS</vt:lpstr>
      <vt:lpstr>CHEMICAL MAIN MENU</vt:lpstr>
      <vt:lpstr>CHEMICAL CONCENTRATIONS</vt:lpstr>
      <vt:lpstr>CHEMICAL PUMP EQUIPMENT CAPACITY</vt:lpstr>
      <vt:lpstr>CHEMICAL PUMP STROKE SETTINGS</vt:lpstr>
      <vt:lpstr>POWDERED ACTIVATED CARBON</vt:lpstr>
      <vt:lpstr>SULFURIC ACID</vt:lpstr>
      <vt:lpstr>FLORIDE</vt:lpstr>
      <vt:lpstr>ACH STORAGE</vt:lpstr>
      <vt:lpstr>ACH DAY TANKS AND FEED PUMPS</vt:lpstr>
      <vt:lpstr>CATIONIC POLYMER STORAGE</vt:lpstr>
      <vt:lpstr>CATIONIC POLYMER DAY TANKS AND FEED PUMPS</vt:lpstr>
      <vt:lpstr>ANIONIC/NONIONIC POLYMER DAY TANKS AND FEED PUMPS</vt:lpstr>
      <vt:lpstr>SODIUM CARBONATE 1</vt:lpstr>
      <vt:lpstr>SODIUM CARBONATE 2</vt:lpstr>
      <vt:lpstr>SODIUM HYDROXIDE AND CHLORITE</vt:lpstr>
      <vt:lpstr>CHLORINE STORAGE</vt:lpstr>
      <vt:lpstr>CHLORINE FEED</vt:lpstr>
      <vt:lpstr>CHLORINE SCRUBBER</vt:lpstr>
      <vt:lpstr>POTASSIUM PERMANGANATE FEED 1</vt:lpstr>
      <vt:lpstr>POTASSIUM PERMANGANATE FEED 2</vt:lpstr>
      <vt:lpstr>CHLORINE DIOXIDE 1</vt:lpstr>
      <vt:lpstr>CHLORINE DIOXIDE 2</vt:lpstr>
      <vt:lpstr>AMMONIA STORAGE &amp; FEED INJECTORS</vt:lpstr>
      <vt:lpstr>AMMONIA INJECTION @ HIGH SERVICE PUMP STATION</vt:lpstr>
      <vt:lpstr>MAIN FILTER MENU</vt:lpstr>
      <vt:lpstr>FILTER SETPOINT INPUT SCREEN</vt:lpstr>
      <vt:lpstr>FILTER 1</vt:lpstr>
      <vt:lpstr>FILTER 2</vt:lpstr>
      <vt:lpstr>FILTER 3</vt:lpstr>
      <vt:lpstr>FILTER 4</vt:lpstr>
      <vt:lpstr>FILTER 5</vt:lpstr>
      <vt:lpstr>FILTER 6</vt:lpstr>
      <vt:lpstr>FILTER 7</vt:lpstr>
      <vt:lpstr>FILTER 8</vt:lpstr>
      <vt:lpstr>FILTER 9</vt:lpstr>
      <vt:lpstr>FILTER 10</vt:lpstr>
      <vt:lpstr>FILTER 11</vt:lpstr>
      <vt:lpstr>FILTER 12</vt:lpstr>
      <vt:lpstr>AIR SCOUR SYSTEM</vt:lpstr>
      <vt:lpstr>FILTER WASHWATER TOWERS AND PUMPS</vt:lpstr>
      <vt:lpstr>FILTER RECOVERED WATER PUMP STATION</vt:lpstr>
      <vt:lpstr>OPERATIONS MENU</vt:lpstr>
      <vt:lpstr>PROCESS STATUS REPORT PAGE 1</vt:lpstr>
      <vt:lpstr>PROCESS STATUS REPORT PAGE 2</vt:lpstr>
      <vt:lpstr>PROCESS STATUS REPORT PAGE 3</vt:lpstr>
      <vt:lpstr>PROCESS STATUS REPORT PAGE 4</vt:lpstr>
      <vt:lpstr>PROCESS STATUS REPORT PAGE 5</vt:lpstr>
      <vt:lpstr>PROCESS STATUS REPORT PAGE 6</vt:lpstr>
      <vt:lpstr>PROCESS STATUS REPORT PAGE 7</vt:lpstr>
      <vt:lpstr>PROCESS STATUS REPORT PAGE 8</vt:lpstr>
      <vt:lpstr>PROCESS STATUS REPORT PAGE 9</vt:lpstr>
      <vt:lpstr>PLC INFORATION MENU</vt:lpstr>
      <vt:lpstr>PLC HEART-BEAT DIAGNOSTIC DISPLAY</vt:lpstr>
      <vt:lpstr>FK1000 PLC</vt:lpstr>
      <vt:lpstr>FK2000 PLC</vt:lpstr>
      <vt:lpstr>FK3000 PLC</vt:lpstr>
      <vt:lpstr>FK4000 PLC</vt:lpstr>
      <vt:lpstr>FK7000 PLC</vt:lpstr>
      <vt:lpstr>FK8000 PLC</vt:lpstr>
      <vt:lpstr>FK9000 PLC</vt:lpstr>
      <vt:lpstr>FK10000 PLC</vt:lpstr>
      <vt:lpstr>ALARM POP-UP DISPLAY OF CURRENT ALARMS</vt:lpstr>
      <vt:lpstr>SYSTEM ALARM SUMMARY DISPLAY</vt:lpstr>
      <vt:lpstr>SYSTEM ALARM HISTORY DISPLAY</vt:lpstr>
      <vt:lpstr>TRENDS MENU</vt:lpstr>
      <vt:lpstr>TREND 1</vt:lpstr>
      <vt:lpstr>TREND 2</vt:lpstr>
      <vt:lpstr>TREND 3</vt:lpstr>
      <vt:lpstr>TREND 4</vt:lpstr>
      <vt:lpstr>TREND 6</vt:lpstr>
      <vt:lpstr>TREND 6</vt:lpstr>
      <vt:lpstr>TREND 8</vt:lpstr>
      <vt:lpstr>TREND 9</vt:lpstr>
      <vt:lpstr>TREND 10</vt:lpstr>
      <vt:lpstr>TREND 11</vt:lpstr>
      <vt:lpstr>TREND 12</vt:lpstr>
      <vt:lpstr>TREND 13</vt:lpstr>
      <vt:lpstr>TREND 14</vt:lpstr>
      <vt:lpstr>TREND 15</vt:lpstr>
      <vt:lpstr>TREND 16</vt:lpstr>
      <vt:lpstr>TREND 17</vt:lpstr>
      <vt:lpstr>TREND 18</vt:lpstr>
      <vt:lpstr>TREND 19</vt:lpstr>
      <vt:lpstr>TREND 20</vt:lpstr>
      <vt:lpstr>TREND 21</vt:lpstr>
      <vt:lpstr>TREND 22</vt:lpstr>
      <vt:lpstr>TREND 23</vt:lpstr>
      <vt:lpstr>TREND 24</vt:lpstr>
      <vt:lpstr>TREND 25</vt:lpstr>
      <vt:lpstr>TREND 26</vt:lpstr>
      <vt:lpstr>TREND 27</vt:lpstr>
      <vt:lpstr>TREND 28</vt:lpstr>
      <vt:lpstr>TREND 29</vt:lpstr>
      <vt:lpstr>TREND 30</vt:lpstr>
      <vt:lpstr>TREND 31</vt:lpstr>
      <vt:lpstr>TREND 32</vt:lpstr>
      <vt:lpstr>TREND 33</vt:lpstr>
      <vt:lpstr>TREND 34</vt:lpstr>
      <vt:lpstr>TREND 35</vt:lpstr>
      <vt:lpstr>TREND 36</vt:lpstr>
      <vt:lpstr>TREND 37</vt:lpstr>
      <vt:lpstr>TREND 38</vt:lpstr>
      <vt:lpstr>TREND 39</vt:lpstr>
      <vt:lpstr>TREND 40</vt:lpstr>
      <vt:lpstr>TREND 41</vt:lpstr>
      <vt:lpstr>TREND 42</vt:lpstr>
      <vt:lpstr>TREND 43</vt:lpstr>
      <vt:lpstr>TREND 44</vt:lpstr>
      <vt:lpstr>TREND 46</vt:lpstr>
      <vt:lpstr>TREND 47</vt:lpstr>
      <vt:lpstr>TREND 48</vt:lpstr>
      <vt:lpstr>TREND 49</vt:lpstr>
      <vt:lpstr>TREND 50</vt:lpstr>
      <vt:lpstr>TREND 51</vt:lpstr>
      <vt:lpstr>TREND 52</vt:lpstr>
      <vt:lpstr>TREND 53</vt:lpstr>
      <vt:lpstr>TREND 54</vt:lpstr>
      <vt:lpstr>TREND 55</vt:lpstr>
      <vt:lpstr>TREND 56</vt:lpstr>
      <vt:lpstr>TREND 57</vt:lpstr>
      <vt:lpstr>TREND 58</vt:lpstr>
      <vt:lpstr>TREND 59</vt:lpstr>
      <vt:lpstr>TREND 60</vt:lpstr>
      <vt:lpstr>TREND 61</vt:lpstr>
      <vt:lpstr>TREND 62</vt:lpstr>
      <vt:lpstr>TREND 63</vt:lpstr>
      <vt:lpstr>TREND 64</vt:lpstr>
      <vt:lpstr>TREND 65</vt:lpstr>
      <vt:lpstr>TREND 66</vt:lpstr>
      <vt:lpstr>TREND 67</vt:lpstr>
      <vt:lpstr>TREND 68</vt:lpstr>
      <vt:lpstr>TREND 69</vt:lpstr>
      <vt:lpstr>DATA RETRIEVAL FOR MANAGEMENT</vt:lpstr>
      <vt:lpstr>HIGH SERVICE PUMP CONTROL OPERATION POP-UP</vt:lpstr>
      <vt:lpstr>Rough drawing of existing Fiber network in plant</vt:lpstr>
      <vt:lpstr>TYPICAL PUMP START STOP ONLY POP-UP</vt:lpstr>
      <vt:lpstr>TYPICAL TANK SELECTION POP-UP</vt:lpstr>
      <vt:lpstr>TYPICAL FEED PUMP START/STOP WITH LEAD &amp; PID OPTIONS</vt:lpstr>
      <vt:lpstr>TYPICAL FEED PUMP POP-UP WITH STANDBY AND PID WINDOW OPTIONS</vt:lpstr>
      <vt:lpstr>TYPICAL OPERATOR SELECTION POP-UP DISPLAY</vt:lpstr>
      <vt:lpstr>TYPICAL PID DISPLAY POP-UP WITH SET POINT AND AUTO/MANUAL INPUT OPTIONS</vt:lpstr>
      <vt:lpstr>TYPICAL PUMP START/STOP WITH AUTO/MANUAL OPTIONS</vt:lpstr>
      <vt:lpstr>TYPICAL FEED PUMP POP-UP WITH SPEED OPTION</vt:lpstr>
      <vt:lpstr>TYPICAL OPEN/CLOSE CONTROL FOR VALVES</vt:lpstr>
      <vt:lpstr>TYPICAL VALVE OPEN/CLOSE POP-UP WITH AUTO/MANUAL OPTIONS</vt:lpstr>
      <vt:lpstr>TYPICAL POP-UP WITH OPERATOR LEAD CONTROL OPTION</vt:lpstr>
      <vt:lpstr>TYPICAL LEAD SELECTION POP-UP</vt:lpstr>
      <vt:lpstr>TYPICAL PID POP-UP WITH AUTO/MANUAL OPTION AND SET POINT INPUT</vt:lpstr>
      <vt:lpstr>CHLORINE DIOXIDE EMERGENCY SHUTDOWN POP-UP</vt:lpstr>
      <vt:lpstr>RAW WATER PUMPING SCHEME OPERATION POP-UP</vt:lpstr>
      <vt:lpstr>AMMONIA STORAGE INJECTOR OPERATION POP-UP</vt:lpstr>
      <vt:lpstr>RAW WATER PUMP OPERTIONS POP-UP</vt:lpstr>
      <vt:lpstr>RAW WATER LEAD SELECT POP-UP</vt:lpstr>
      <vt:lpstr>RAW WATER JUNCTION CHAMBER VALVE OPERATIONS</vt:lpstr>
      <vt:lpstr>TYPICAL CLARIFIER INPUT VALVE CONTROL POP-UP WITH SHARED/FIXED AND AUTO/MANUAL OPTIONS</vt:lpstr>
      <vt:lpstr>CLARIFIER INPUT PID CONTROLS</vt:lpstr>
      <vt:lpstr>TYPICAL MIXER START/STOP POPUP</vt:lpstr>
      <vt:lpstr>SLUDGE PUMP STATION VALVE OPEN/CLOSE WITH AUTO/MANUAL OPTION AND ACCESS TO PUMPING SEQUENCE SCREEN</vt:lpstr>
      <vt:lpstr>End of slide show</vt:lpstr>
    </vt:vector>
  </TitlesOfParts>
  <Company>City of Tulsa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 JEWELL HMI currently</dc:title>
  <dc:creator>Graham, Scott</dc:creator>
  <cp:lastModifiedBy>Hunter, Stefanie</cp:lastModifiedBy>
  <cp:revision>20</cp:revision>
  <dcterms:created xsi:type="dcterms:W3CDTF">2014-06-10T18:29:10Z</dcterms:created>
  <dcterms:modified xsi:type="dcterms:W3CDTF">2014-07-24T18:47:11Z</dcterms:modified>
</cp:coreProperties>
</file>